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4"/>
    <p:restoredTop sz="94628"/>
  </p:normalViewPr>
  <p:slideViewPr>
    <p:cSldViewPr snapToGrid="0" snapToObjects="1">
      <p:cViewPr varScale="1">
        <p:scale>
          <a:sx n="136" d="100"/>
          <a:sy n="136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424-6798-954D-8213-6ECB245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AFADB-35C4-3243-BFF8-C9FBCEE22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2F2D-76E6-C044-B68E-B605706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DBBA0-9D7A-914A-BB8C-E94EA9E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02BD-4AE0-B84A-8FB8-EF6420E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737-CB20-624D-ADDF-FC0A393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7FFC-A95F-5A45-9C5E-771BA2D0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9072-E385-344E-AADD-5C11FF11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AA2B-F7C2-CB45-B623-75DC54E4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8F52-05F2-2840-B0A9-C62C6CE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BF0E6-83D7-1D42-BE37-B4D81B54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959-ED38-3841-BD05-AE996FC5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1114-5A88-384A-9340-18065AC0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4D54-E0FB-3B4A-97AA-EA7BCDE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F053-3A99-2145-A4A1-8B254F5A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0FE-1E27-5C42-B81D-66C8C4DD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C88D-E835-2F40-8C94-FC311922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991F-D9EF-B142-BB78-EDA9843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D468-F8F5-3449-9239-6DCA5345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495-6478-864A-8E42-137C33F9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78A-6500-884D-9E6C-A7FF9B7B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A97C-DB49-9242-9083-23E42B6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82A6-A3D8-2D4E-BD0F-2369EF47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A0C1-B466-7347-9B73-A278BDEE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8055-B3EC-AB40-B7E5-DFDBA01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AFA-A22C-A449-A35B-EA3DE2AE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7C7-3195-3240-80ED-2156A994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1969-2629-FD42-8B9C-6D32BFB9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2E7-6373-BD41-91A4-6C6C318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CF4E-F6AE-9F4F-B80F-28E77470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5EDF-6FB6-9741-91EA-49B117B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9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E4B5-6D28-0F4B-A818-A476E8EE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F6F1-4A6A-0345-ABFD-B2BEE1A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8681-B563-A441-9529-476B13FE7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84C5-9785-EE4E-99FF-DC40F2DD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5178-B763-4042-937E-EE9A37749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817BE-B779-AD49-BAEA-B005D48A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A1511-8D06-474E-B8FD-9877A6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F27C-D511-7640-B37E-A3AC5C5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15C-7A9C-6447-AB2A-FE034538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E0A-7B93-D843-89CC-4A5BA0B1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3665A-F968-BF4C-BAB0-FAD09A76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8ABE-A38D-9F43-95BF-7ABA66CA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0351-8A22-194B-A2E1-4D2E6952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2BE1F-23BB-4443-8FCE-5E2BBCF2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4D6-F7E1-7644-83CF-5B1CFF2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8986-5C39-A64C-AE93-88A9BD23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E995-726C-2E45-B297-DE16F9BF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44A7-9B65-2742-AA23-2EEBE29B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DBB9-5072-2249-8C7B-47B50320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42F1-0519-C94D-9B00-6C4BE51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2C39-357F-7E44-9D41-0AA698B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3D0D-7FB5-704D-B0F1-2F46A49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3745-001A-9A40-89F4-665E894E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20F94-29A7-184A-9E66-7451E68F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01DC-F789-B14D-912C-C2EB9E93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174C7-55B9-564B-9E7E-581DDBF0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586B-A823-E440-98B9-BF09FBC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BD8C-5891-464D-8858-22CE46C3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9146C-B6A4-5542-A820-FDF81EA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0B9B-7913-D445-AE97-E1304534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7C9E-9833-B445-B110-3C9288D80945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2E8C-2D6A-244C-BA8E-FBBD0C3A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E19F-EAB8-D140-B4DE-B1CB7D7F4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4EB381-2CF0-5248-8B1C-85DDC7F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8" y="152765"/>
            <a:ext cx="10073403" cy="6552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779D39-A8A6-054C-A60D-FB701A52CDE7}"/>
              </a:ext>
            </a:extLst>
          </p:cNvPr>
          <p:cNvSpPr/>
          <p:nvPr/>
        </p:nvSpPr>
        <p:spPr>
          <a:xfrm>
            <a:off x="4597052" y="739036"/>
            <a:ext cx="197911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C9205-29E8-2144-B106-02207F7F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8" t="12578" r="14523" b="8022"/>
          <a:stretch/>
        </p:blipFill>
        <p:spPr>
          <a:xfrm>
            <a:off x="9888350" y="689144"/>
            <a:ext cx="1767546" cy="1163083"/>
          </a:xfrm>
          <a:prstGeom prst="rect">
            <a:avLst/>
          </a:prstGeom>
        </p:spPr>
      </p:pic>
      <p:pic>
        <p:nvPicPr>
          <p:cNvPr id="3" name="Picture 2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1268E3EE-EA3F-B84B-961A-4E03229ED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3125BE-CAAA-B04E-8BED-4AC6CBE7C2BA}"/>
              </a:ext>
            </a:extLst>
          </p:cNvPr>
          <p:cNvSpPr/>
          <p:nvPr/>
        </p:nvSpPr>
        <p:spPr>
          <a:xfrm>
            <a:off x="74626" y="204592"/>
            <a:ext cx="1703540" cy="1987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F17AA-2DF6-E641-93EC-ADCDC5845D35}"/>
              </a:ext>
            </a:extLst>
          </p:cNvPr>
          <p:cNvSpPr/>
          <p:nvPr/>
        </p:nvSpPr>
        <p:spPr>
          <a:xfrm>
            <a:off x="0" y="2334249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replacement with 80A breaker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F3C6D5-4459-184C-829F-E3A2BD2277A5}"/>
              </a:ext>
            </a:extLst>
          </p:cNvPr>
          <p:cNvCxnSpPr>
            <a:cxnSpLocks/>
          </p:cNvCxnSpPr>
          <p:nvPr/>
        </p:nvCxnSpPr>
        <p:spPr>
          <a:xfrm flipV="1">
            <a:off x="1793238" y="1241290"/>
            <a:ext cx="3668084" cy="8434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E2F3AF4E-D747-8B46-9B02-4F6270A5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70" y="346786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1491D-E991-044E-9DE8-0813B0DC9B75}"/>
              </a:ext>
            </a:extLst>
          </p:cNvPr>
          <p:cNvSpPr/>
          <p:nvPr/>
        </p:nvSpPr>
        <p:spPr>
          <a:xfrm>
            <a:off x="2664013" y="88039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6567D-E56B-3D4A-98C9-F2032BA26B48}"/>
              </a:ext>
            </a:extLst>
          </p:cNvPr>
          <p:cNvSpPr/>
          <p:nvPr/>
        </p:nvSpPr>
        <p:spPr>
          <a:xfrm>
            <a:off x="2149417" y="1249722"/>
            <a:ext cx="2998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150ft each)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total 450ft plus Ground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5F874-86A9-5B41-925D-38A036E44F18}"/>
              </a:ext>
            </a:extLst>
          </p:cNvPr>
          <p:cNvSpPr/>
          <p:nvPr/>
        </p:nvSpPr>
        <p:spPr>
          <a:xfrm>
            <a:off x="5461322" y="2260368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AC disconnect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one required with 70A Fuse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B0720-9479-6B47-A55E-238E81A0E726}"/>
              </a:ext>
            </a:extLst>
          </p:cNvPr>
          <p:cNvSpPr/>
          <p:nvPr/>
        </p:nvSpPr>
        <p:spPr>
          <a:xfrm>
            <a:off x="8212477" y="87959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2211E-9814-EB42-9CAD-A045B6319B85}"/>
              </a:ext>
            </a:extLst>
          </p:cNvPr>
          <p:cNvSpPr/>
          <p:nvPr/>
        </p:nvSpPr>
        <p:spPr>
          <a:xfrm>
            <a:off x="6990246" y="1233127"/>
            <a:ext cx="2898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50ft each)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conduit is 3/4 in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38DF4-B3BE-044E-A8AD-732B43CBE5DC}"/>
              </a:ext>
            </a:extLst>
          </p:cNvPr>
          <p:cNvCxnSpPr>
            <a:cxnSpLocks/>
          </p:cNvCxnSpPr>
          <p:nvPr/>
        </p:nvCxnSpPr>
        <p:spPr>
          <a:xfrm>
            <a:off x="6990246" y="1248930"/>
            <a:ext cx="2816960" cy="0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05F4F-14A2-1D47-921C-F4B4E84970CE}"/>
              </a:ext>
            </a:extLst>
          </p:cNvPr>
          <p:cNvSpPr/>
          <p:nvPr/>
        </p:nvSpPr>
        <p:spPr>
          <a:xfrm>
            <a:off x="9850772" y="664112"/>
            <a:ext cx="1877958" cy="1163082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E5DA2-5067-FF44-B3E6-B171082692F5}"/>
              </a:ext>
            </a:extLst>
          </p:cNvPr>
          <p:cNvSpPr/>
          <p:nvPr/>
        </p:nvSpPr>
        <p:spPr>
          <a:xfrm>
            <a:off x="10039015" y="1980784"/>
            <a:ext cx="146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AC unit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51B1C8-DCF8-F64E-AC7B-3633E7DCFE34}"/>
              </a:ext>
            </a:extLst>
          </p:cNvPr>
          <p:cNvCxnSpPr>
            <a:cxnSpLocks/>
          </p:cNvCxnSpPr>
          <p:nvPr/>
        </p:nvCxnSpPr>
        <p:spPr>
          <a:xfrm>
            <a:off x="5147802" y="5201182"/>
            <a:ext cx="614171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37174B3-84C0-764D-B0DC-CCCB107C779A}"/>
              </a:ext>
            </a:extLst>
          </p:cNvPr>
          <p:cNvSpPr/>
          <p:nvPr/>
        </p:nvSpPr>
        <p:spPr>
          <a:xfrm>
            <a:off x="5198707" y="5889283"/>
            <a:ext cx="2841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Condenser disconnect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Reuse of old panel  15A fuse</a:t>
            </a:r>
            <a:endParaRPr lang="en-US" dirty="0"/>
          </a:p>
        </p:txBody>
      </p:sp>
      <p:pic>
        <p:nvPicPr>
          <p:cNvPr id="29" name="Picture 28" descr="A picture containing text, meter, building, parking&#10;&#10;Description automatically generated">
            <a:extLst>
              <a:ext uri="{FF2B5EF4-FFF2-40B4-BE49-F238E27FC236}">
                <a16:creationId xmlns:a16="http://schemas.microsoft.com/office/drawing/2014/main" id="{CCF5EA30-471D-FE4E-98B5-663319279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29" t="2983" r="13645" b="10138"/>
          <a:stretch/>
        </p:blipFill>
        <p:spPr>
          <a:xfrm>
            <a:off x="5973302" y="3526704"/>
            <a:ext cx="1292423" cy="23310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749E93-6EDA-4A49-A777-33FC001ABEE1}"/>
              </a:ext>
            </a:extLst>
          </p:cNvPr>
          <p:cNvCxnSpPr>
            <a:cxnSpLocks/>
          </p:cNvCxnSpPr>
          <p:nvPr/>
        </p:nvCxnSpPr>
        <p:spPr>
          <a:xfrm>
            <a:off x="7453586" y="5201182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E9ECA4-5CF9-F544-9DA1-4E808395D216}"/>
              </a:ext>
            </a:extLst>
          </p:cNvPr>
          <p:cNvSpPr/>
          <p:nvPr/>
        </p:nvSpPr>
        <p:spPr>
          <a:xfrm>
            <a:off x="7721300" y="5332071"/>
            <a:ext cx="162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Connection to condenser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A562FE9-BF30-8F47-B26C-2AD0C8944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245" y="4478775"/>
            <a:ext cx="2139012" cy="14105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5A88F9-82F9-6641-8781-8C536CB103C8}"/>
              </a:ext>
            </a:extLst>
          </p:cNvPr>
          <p:cNvSpPr/>
          <p:nvPr/>
        </p:nvSpPr>
        <p:spPr>
          <a:xfrm>
            <a:off x="9720245" y="6027003"/>
            <a:ext cx="213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condenser unit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EC9ECF-C9A0-254C-832A-EC605BD1BE1E}"/>
              </a:ext>
            </a:extLst>
          </p:cNvPr>
          <p:cNvCxnSpPr>
            <a:cxnSpLocks/>
          </p:cNvCxnSpPr>
          <p:nvPr/>
        </p:nvCxnSpPr>
        <p:spPr>
          <a:xfrm flipV="1">
            <a:off x="5147802" y="1852227"/>
            <a:ext cx="0" cy="3348955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C7FD44-EC15-BE49-9F28-2918F1C41EF9}"/>
              </a:ext>
            </a:extLst>
          </p:cNvPr>
          <p:cNvCxnSpPr>
            <a:cxnSpLocks/>
          </p:cNvCxnSpPr>
          <p:nvPr/>
        </p:nvCxnSpPr>
        <p:spPr>
          <a:xfrm flipV="1">
            <a:off x="5147801" y="1852227"/>
            <a:ext cx="488069" cy="7147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E7749-ADC7-9148-9DA4-6A67F5127E5E}"/>
              </a:ext>
            </a:extLst>
          </p:cNvPr>
          <p:cNvSpPr/>
          <p:nvPr/>
        </p:nvSpPr>
        <p:spPr>
          <a:xfrm>
            <a:off x="4736399" y="354420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#4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6ED4E1-49AF-3A41-9DDD-81FA60FC83E7}"/>
              </a:ext>
            </a:extLst>
          </p:cNvPr>
          <p:cNvSpPr/>
          <p:nvPr/>
        </p:nvSpPr>
        <p:spPr>
          <a:xfrm>
            <a:off x="8324361" y="479387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1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9" y="2469931"/>
            <a:ext cx="5351166" cy="4304042"/>
          </a:xfrm>
          <a:prstGeom prst="rect">
            <a:avLst/>
          </a:prstGeom>
        </p:spPr>
      </p:pic>
      <p:pic>
        <p:nvPicPr>
          <p:cNvPr id="7" name="Picture 6" descr="A picture containing floor, indoor, appliance, kitchen appliance&#10;&#10;Description automatically generated">
            <a:extLst>
              <a:ext uri="{FF2B5EF4-FFF2-40B4-BE49-F238E27FC236}">
                <a16:creationId xmlns:a16="http://schemas.microsoft.com/office/drawing/2014/main" id="{2AC56659-B822-9B4E-9410-258A8DF9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13" y="109044"/>
            <a:ext cx="6295698" cy="472177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A315F9-F7BE-7A45-B361-F9D374C4A252}"/>
              </a:ext>
            </a:extLst>
          </p:cNvPr>
          <p:cNvCxnSpPr>
            <a:cxnSpLocks/>
          </p:cNvCxnSpPr>
          <p:nvPr/>
        </p:nvCxnSpPr>
        <p:spPr>
          <a:xfrm flipH="1">
            <a:off x="4141076" y="2081048"/>
            <a:ext cx="3394842" cy="11246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71D76A-D1CD-F04F-8FEE-A05B524E6D21}"/>
              </a:ext>
            </a:extLst>
          </p:cNvPr>
          <p:cNvSpPr/>
          <p:nvPr/>
        </p:nvSpPr>
        <p:spPr>
          <a:xfrm>
            <a:off x="2840112" y="655833"/>
            <a:ext cx="2969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for both disconnects,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inside unit and condenser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602C2-2C0C-2242-A643-CA19F0D35316}"/>
              </a:ext>
            </a:extLst>
          </p:cNvPr>
          <p:cNvSpPr/>
          <p:nvPr/>
        </p:nvSpPr>
        <p:spPr>
          <a:xfrm>
            <a:off x="7063440" y="978998"/>
            <a:ext cx="1703540" cy="1987463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891D75-5EE7-A14D-8470-94B2B32F43A8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>
            <a:off x="4324846" y="1302164"/>
            <a:ext cx="2738594" cy="67056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3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7AF199E-3925-5448-B340-3801E7FC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04" y="0"/>
            <a:ext cx="851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indoor, appliance&#10;&#10;Description automatically generated">
            <a:extLst>
              <a:ext uri="{FF2B5EF4-FFF2-40B4-BE49-F238E27FC236}">
                <a16:creationId xmlns:a16="http://schemas.microsoft.com/office/drawing/2014/main" id="{2CCB4AC6-ABFF-A949-80B4-9CAFBA1F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CBE019-9C20-894B-8CDC-93C507516D75}"/>
              </a:ext>
            </a:extLst>
          </p:cNvPr>
          <p:cNvCxnSpPr>
            <a:cxnSpLocks/>
          </p:cNvCxnSpPr>
          <p:nvPr/>
        </p:nvCxnSpPr>
        <p:spPr>
          <a:xfrm flipH="1">
            <a:off x="7629995" y="4916773"/>
            <a:ext cx="1259173" cy="494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E1543-0DF0-FB41-B170-8A53F4CEC6B4}"/>
              </a:ext>
            </a:extLst>
          </p:cNvPr>
          <p:cNvSpPr txBox="1"/>
          <p:nvPr/>
        </p:nvSpPr>
        <p:spPr>
          <a:xfrm>
            <a:off x="8889168" y="4655163"/>
            <a:ext cx="20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Pipes that connect to the compressor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7D3104-C11C-FB4C-A02C-79F7CB9F8026}"/>
              </a:ext>
            </a:extLst>
          </p:cNvPr>
          <p:cNvCxnSpPr>
            <a:cxnSpLocks/>
          </p:cNvCxnSpPr>
          <p:nvPr/>
        </p:nvCxnSpPr>
        <p:spPr>
          <a:xfrm>
            <a:off x="2783955" y="5164110"/>
            <a:ext cx="1778052" cy="21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86CCC3-97CC-0243-A841-050FA27E945F}"/>
              </a:ext>
            </a:extLst>
          </p:cNvPr>
          <p:cNvSpPr txBox="1"/>
          <p:nvPr/>
        </p:nvSpPr>
        <p:spPr>
          <a:xfrm>
            <a:off x="1249179" y="4965011"/>
            <a:ext cx="15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 to water drain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BEA7C-122A-A24A-98C8-B101034B54C7}"/>
              </a:ext>
            </a:extLst>
          </p:cNvPr>
          <p:cNvSpPr txBox="1"/>
          <p:nvPr/>
        </p:nvSpPr>
        <p:spPr>
          <a:xfrm>
            <a:off x="7952282" y="3611462"/>
            <a:ext cx="187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11inches between raised floor and cement foundation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D9C7B-0AF0-164A-9CFB-42FAEBB35663}"/>
              </a:ext>
            </a:extLst>
          </p:cNvPr>
          <p:cNvCxnSpPr>
            <a:cxnSpLocks/>
          </p:cNvCxnSpPr>
          <p:nvPr/>
        </p:nvCxnSpPr>
        <p:spPr>
          <a:xfrm>
            <a:off x="7809875" y="3732551"/>
            <a:ext cx="0" cy="3597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kitchen, appliance&#10;&#10;Description automatically generated">
            <a:extLst>
              <a:ext uri="{FF2B5EF4-FFF2-40B4-BE49-F238E27FC236}">
                <a16:creationId xmlns:a16="http://schemas.microsoft.com/office/drawing/2014/main" id="{76ADCE9B-EFBB-0744-929E-552D0F7D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DF72B-76E4-4146-A109-1C3941BDE1FA}"/>
              </a:ext>
            </a:extLst>
          </p:cNvPr>
          <p:cNvCxnSpPr>
            <a:cxnSpLocks/>
          </p:cNvCxnSpPr>
          <p:nvPr/>
        </p:nvCxnSpPr>
        <p:spPr>
          <a:xfrm>
            <a:off x="5422232" y="4138863"/>
            <a:ext cx="0" cy="6737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904D90-A36D-B04E-A262-610FBE7A76D1}"/>
              </a:ext>
            </a:extLst>
          </p:cNvPr>
          <p:cNvSpPr txBox="1"/>
          <p:nvPr/>
        </p:nvSpPr>
        <p:spPr>
          <a:xfrm>
            <a:off x="5422233" y="4321858"/>
            <a:ext cx="689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11in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34EB8-43C4-8946-8F92-8B956BE9A1AF}"/>
              </a:ext>
            </a:extLst>
          </p:cNvPr>
          <p:cNvCxnSpPr>
            <a:cxnSpLocks/>
          </p:cNvCxnSpPr>
          <p:nvPr/>
        </p:nvCxnSpPr>
        <p:spPr>
          <a:xfrm flipV="1">
            <a:off x="4102835" y="4569195"/>
            <a:ext cx="1" cy="1382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1CD92B-C057-9A4E-8FB4-129B2BD1B6A2}"/>
              </a:ext>
            </a:extLst>
          </p:cNvPr>
          <p:cNvSpPr txBox="1"/>
          <p:nvPr/>
        </p:nvSpPr>
        <p:spPr>
          <a:xfrm>
            <a:off x="3293635" y="5951621"/>
            <a:ext cx="161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</a:t>
            </a:r>
          </a:p>
        </p:txBody>
      </p:sp>
    </p:spTree>
    <p:extLst>
      <p:ext uri="{BB962C8B-B14F-4D97-AF65-F5344CB8AC3E}">
        <p14:creationId xmlns:p14="http://schemas.microsoft.com/office/powerpoint/2010/main" val="21202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house&#10;&#10;Description automatically generated">
            <a:extLst>
              <a:ext uri="{FF2B5EF4-FFF2-40B4-BE49-F238E27FC236}">
                <a16:creationId xmlns:a16="http://schemas.microsoft.com/office/drawing/2014/main" id="{D6677A20-3D84-E14F-9EEA-0C6DB32C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6EA72A-B690-AA4F-B818-BE5D1FAD1607}"/>
              </a:ext>
            </a:extLst>
          </p:cNvPr>
          <p:cNvSpPr/>
          <p:nvPr/>
        </p:nvSpPr>
        <p:spPr>
          <a:xfrm>
            <a:off x="6609346" y="3898232"/>
            <a:ext cx="1379622" cy="1299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130F0-C25C-774C-B3D7-7BE3D6DE5368}"/>
              </a:ext>
            </a:extLst>
          </p:cNvPr>
          <p:cNvSpPr txBox="1"/>
          <p:nvPr/>
        </p:nvSpPr>
        <p:spPr>
          <a:xfrm>
            <a:off x="4560962" y="2422356"/>
            <a:ext cx="118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Condenser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85CA-1867-6F4E-9CCE-E1DE8607A9A7}"/>
              </a:ext>
            </a:extLst>
          </p:cNvPr>
          <p:cNvSpPr txBox="1"/>
          <p:nvPr/>
        </p:nvSpPr>
        <p:spPr>
          <a:xfrm>
            <a:off x="6609346" y="5197642"/>
            <a:ext cx="161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 contained within wood box</a:t>
            </a:r>
          </a:p>
        </p:txBody>
      </p:sp>
    </p:spTree>
    <p:extLst>
      <p:ext uri="{BB962C8B-B14F-4D97-AF65-F5344CB8AC3E}">
        <p14:creationId xmlns:p14="http://schemas.microsoft.com/office/powerpoint/2010/main" val="19358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C7F2B0-94DB-684A-90D1-FD9D165A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8" y="1327759"/>
            <a:ext cx="4147681" cy="5530241"/>
          </a:xfrm>
          <a:prstGeom prst="rect">
            <a:avLst/>
          </a:prstGeom>
        </p:spPr>
      </p:pic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A9FA832-84F1-A84D-9051-8A9B20F1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1"/>
          <a:stretch/>
        </p:blipFill>
        <p:spPr>
          <a:xfrm>
            <a:off x="5465524" y="1227551"/>
            <a:ext cx="6726476" cy="563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0C4CC-5BE5-C043-AE32-57771A6708FD}"/>
              </a:ext>
            </a:extLst>
          </p:cNvPr>
          <p:cNvSpPr txBox="1"/>
          <p:nvPr/>
        </p:nvSpPr>
        <p:spPr>
          <a:xfrm>
            <a:off x="6430900" y="127430"/>
            <a:ext cx="4373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main distribution panel, </a:t>
            </a:r>
          </a:p>
          <a:p>
            <a:r>
              <a:rPr lang="en-US" dirty="0"/>
              <a:t>approx. 60ft to the right of condenser unit. Wire Size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A717E-2E8F-6B45-BF11-86D6F85307B1}"/>
              </a:ext>
            </a:extLst>
          </p:cNvPr>
          <p:cNvSpPr txBox="1"/>
          <p:nvPr/>
        </p:nvSpPr>
        <p:spPr>
          <a:xfrm>
            <a:off x="565759" y="352816"/>
            <a:ext cx="437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outside SPR approx. 6 ft left of condenser unit (60A)</a:t>
            </a:r>
          </a:p>
          <a:p>
            <a:r>
              <a:rPr lang="en-US" dirty="0"/>
              <a:t>Wire Size in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Wire Size out #8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2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23FC91A9-8CC4-E64E-8D14-4D19C514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342" y="204592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21CB2A-616E-D144-9F29-391D0FB0E062}"/>
              </a:ext>
            </a:extLst>
          </p:cNvPr>
          <p:cNvCxnSpPr>
            <a:stCxn id="3" idx="1"/>
          </p:cNvCxnSpPr>
          <p:nvPr/>
        </p:nvCxnSpPr>
        <p:spPr>
          <a:xfrm flipH="1">
            <a:off x="7979079" y="1082458"/>
            <a:ext cx="2292263" cy="395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07EB66E-4937-A449-9717-70935A1CC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6806E-F900-EC40-8B5D-BB0ADC3BB796}"/>
              </a:ext>
            </a:extLst>
          </p:cNvPr>
          <p:cNvSpPr/>
          <p:nvPr/>
        </p:nvSpPr>
        <p:spPr>
          <a:xfrm>
            <a:off x="0" y="204592"/>
            <a:ext cx="1703540" cy="1987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CCE0-070E-CA4E-94E9-DAC16AB5F848}"/>
              </a:ext>
            </a:extLst>
          </p:cNvPr>
          <p:cNvSpPr/>
          <p:nvPr/>
        </p:nvSpPr>
        <p:spPr>
          <a:xfrm>
            <a:off x="0" y="2334249"/>
            <a:ext cx="250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distribution for HCRO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B3B4B2-C5D5-1241-8467-C93FA4214872}"/>
              </a:ext>
            </a:extLst>
          </p:cNvPr>
          <p:cNvCxnSpPr/>
          <p:nvPr/>
        </p:nvCxnSpPr>
        <p:spPr>
          <a:xfrm>
            <a:off x="1803748" y="450937"/>
            <a:ext cx="1102290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A886D9-FFF4-D847-BB7F-CA7D6A4F6550}"/>
              </a:ext>
            </a:extLst>
          </p:cNvPr>
          <p:cNvSpPr txBox="1"/>
          <p:nvPr/>
        </p:nvSpPr>
        <p:spPr>
          <a:xfrm>
            <a:off x="2091846" y="100208"/>
            <a:ext cx="72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~30ft</a:t>
            </a:r>
          </a:p>
        </p:txBody>
      </p:sp>
    </p:spTree>
    <p:extLst>
      <p:ext uri="{BB962C8B-B14F-4D97-AF65-F5344CB8AC3E}">
        <p14:creationId xmlns:p14="http://schemas.microsoft.com/office/powerpoint/2010/main" val="396255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</p:spTree>
    <p:extLst>
      <p:ext uri="{BB962C8B-B14F-4D97-AF65-F5344CB8AC3E}">
        <p14:creationId xmlns:p14="http://schemas.microsoft.com/office/powerpoint/2010/main" val="395954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1268E3EE-EA3F-B84B-961A-4E03229ED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3125BE-CAAA-B04E-8BED-4AC6CBE7C2BA}"/>
              </a:ext>
            </a:extLst>
          </p:cNvPr>
          <p:cNvSpPr/>
          <p:nvPr/>
        </p:nvSpPr>
        <p:spPr>
          <a:xfrm>
            <a:off x="74626" y="204592"/>
            <a:ext cx="1703540" cy="1987463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F17AA-2DF6-E641-93EC-ADCDC5845D35}"/>
              </a:ext>
            </a:extLst>
          </p:cNvPr>
          <p:cNvSpPr/>
          <p:nvPr/>
        </p:nvSpPr>
        <p:spPr>
          <a:xfrm>
            <a:off x="0" y="2334249"/>
            <a:ext cx="250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distribution for HCRO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F3C6D5-4459-184C-829F-E3A2BD2277A5}"/>
              </a:ext>
            </a:extLst>
          </p:cNvPr>
          <p:cNvCxnSpPr>
            <a:cxnSpLocks/>
          </p:cNvCxnSpPr>
          <p:nvPr/>
        </p:nvCxnSpPr>
        <p:spPr>
          <a:xfrm>
            <a:off x="1793238" y="124972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E2F3AF4E-D747-8B46-9B02-4F6270A5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88" y="371857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1491D-E991-044E-9DE8-0813B0DC9B75}"/>
              </a:ext>
            </a:extLst>
          </p:cNvPr>
          <p:cNvSpPr/>
          <p:nvPr/>
        </p:nvSpPr>
        <p:spPr>
          <a:xfrm>
            <a:off x="2664013" y="88039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6567D-E56B-3D4A-98C9-F2032BA26B48}"/>
              </a:ext>
            </a:extLst>
          </p:cNvPr>
          <p:cNvSpPr/>
          <p:nvPr/>
        </p:nvSpPr>
        <p:spPr>
          <a:xfrm>
            <a:off x="2149417" y="1249722"/>
            <a:ext cx="136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wire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5F874-86A9-5B41-925D-38A036E44F18}"/>
              </a:ext>
            </a:extLst>
          </p:cNvPr>
          <p:cNvSpPr/>
          <p:nvPr/>
        </p:nvSpPr>
        <p:spPr>
          <a:xfrm>
            <a:off x="3445080" y="2334248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AC disconnect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one required with 70A Fuse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B0720-9479-6B47-A55E-238E81A0E726}"/>
              </a:ext>
            </a:extLst>
          </p:cNvPr>
          <p:cNvSpPr/>
          <p:nvPr/>
        </p:nvSpPr>
        <p:spPr>
          <a:xfrm>
            <a:off x="6371155" y="87959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2211E-9814-EB42-9CAD-A045B6319B85}"/>
              </a:ext>
            </a:extLst>
          </p:cNvPr>
          <p:cNvSpPr/>
          <p:nvPr/>
        </p:nvSpPr>
        <p:spPr>
          <a:xfrm>
            <a:off x="5503030" y="1233127"/>
            <a:ext cx="2462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50ft)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conduit is 3/4 in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38DF4-B3BE-044E-A8AD-732B43CBE5DC}"/>
              </a:ext>
            </a:extLst>
          </p:cNvPr>
          <p:cNvCxnSpPr>
            <a:cxnSpLocks/>
          </p:cNvCxnSpPr>
          <p:nvPr/>
        </p:nvCxnSpPr>
        <p:spPr>
          <a:xfrm>
            <a:off x="5503030" y="1248930"/>
            <a:ext cx="2462854" cy="0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05F4F-14A2-1D47-921C-F4B4E84970CE}"/>
              </a:ext>
            </a:extLst>
          </p:cNvPr>
          <p:cNvSpPr/>
          <p:nvPr/>
        </p:nvSpPr>
        <p:spPr>
          <a:xfrm>
            <a:off x="8164625" y="716376"/>
            <a:ext cx="1877958" cy="1163082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E5DA2-5067-FF44-B3E6-B171082692F5}"/>
              </a:ext>
            </a:extLst>
          </p:cNvPr>
          <p:cNvSpPr/>
          <p:nvPr/>
        </p:nvSpPr>
        <p:spPr>
          <a:xfrm>
            <a:off x="8504531" y="2007389"/>
            <a:ext cx="146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AC unit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8C9205-29E8-2144-B106-02207F7F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8" t="12578" r="14523" b="8022"/>
          <a:stretch/>
        </p:blipFill>
        <p:spPr>
          <a:xfrm>
            <a:off x="8203200" y="716375"/>
            <a:ext cx="1767546" cy="11630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2710CE0-8E54-9443-A2AE-6407B620B147}"/>
              </a:ext>
            </a:extLst>
          </p:cNvPr>
          <p:cNvSpPr/>
          <p:nvPr/>
        </p:nvSpPr>
        <p:spPr>
          <a:xfrm>
            <a:off x="133793" y="5934670"/>
            <a:ext cx="2929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SPR Main Power: spare circuit breaker for outside unit (460V 3phase)</a:t>
            </a:r>
          </a:p>
        </p:txBody>
      </p:sp>
      <p:pic>
        <p:nvPicPr>
          <p:cNvPr id="23" name="Picture 22" descr="A picture containing text, black, steel, silver&#10;&#10;Description automatically generated">
            <a:extLst>
              <a:ext uri="{FF2B5EF4-FFF2-40B4-BE49-F238E27FC236}">
                <a16:creationId xmlns:a16="http://schemas.microsoft.com/office/drawing/2014/main" id="{C7E1FEC4-6CC9-A946-B85F-89F0C9652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4" r="18003" b="10505"/>
          <a:stretch/>
        </p:blipFill>
        <p:spPr>
          <a:xfrm>
            <a:off x="215685" y="4352325"/>
            <a:ext cx="1577553" cy="14802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0AF442-4FAD-5C44-A981-FE2DB61F9BAD}"/>
              </a:ext>
            </a:extLst>
          </p:cNvPr>
          <p:cNvSpPr/>
          <p:nvPr/>
        </p:nvSpPr>
        <p:spPr>
          <a:xfrm>
            <a:off x="152691" y="4246323"/>
            <a:ext cx="1703540" cy="1688347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51B1C8-DCF8-F64E-AC7B-3633E7DCFE34}"/>
              </a:ext>
            </a:extLst>
          </p:cNvPr>
          <p:cNvCxnSpPr>
            <a:cxnSpLocks/>
          </p:cNvCxnSpPr>
          <p:nvPr/>
        </p:nvCxnSpPr>
        <p:spPr>
          <a:xfrm>
            <a:off x="1897907" y="518498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7C4D784-BE9F-7E40-96AE-0C36C19F053D}"/>
              </a:ext>
            </a:extLst>
          </p:cNvPr>
          <p:cNvSpPr/>
          <p:nvPr/>
        </p:nvSpPr>
        <p:spPr>
          <a:xfrm>
            <a:off x="2664013" y="476461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#10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7174B3-84C0-764D-B0DC-CCCB107C779A}"/>
              </a:ext>
            </a:extLst>
          </p:cNvPr>
          <p:cNvSpPr/>
          <p:nvPr/>
        </p:nvSpPr>
        <p:spPr>
          <a:xfrm>
            <a:off x="2050921" y="5193192"/>
            <a:ext cx="2092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installation by HCRO</a:t>
            </a:r>
            <a:endParaRPr lang="en-US" dirty="0"/>
          </a:p>
        </p:txBody>
      </p:sp>
      <p:pic>
        <p:nvPicPr>
          <p:cNvPr id="29" name="Picture 28" descr="A picture containing text, meter, building, parking&#10;&#10;Description automatically generated">
            <a:extLst>
              <a:ext uri="{FF2B5EF4-FFF2-40B4-BE49-F238E27FC236}">
                <a16:creationId xmlns:a16="http://schemas.microsoft.com/office/drawing/2014/main" id="{CCF5EA30-471D-FE4E-98B5-663319279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29" t="2983" r="13645" b="10138"/>
          <a:stretch/>
        </p:blipFill>
        <p:spPr>
          <a:xfrm>
            <a:off x="4273303" y="4019443"/>
            <a:ext cx="1292423" cy="23310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749E93-6EDA-4A49-A777-33FC001ABEE1}"/>
              </a:ext>
            </a:extLst>
          </p:cNvPr>
          <p:cNvCxnSpPr>
            <a:cxnSpLocks/>
          </p:cNvCxnSpPr>
          <p:nvPr/>
        </p:nvCxnSpPr>
        <p:spPr>
          <a:xfrm>
            <a:off x="5708931" y="518498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E9ECA4-5CF9-F544-9DA1-4E808395D216}"/>
              </a:ext>
            </a:extLst>
          </p:cNvPr>
          <p:cNvSpPr/>
          <p:nvPr/>
        </p:nvSpPr>
        <p:spPr>
          <a:xfrm>
            <a:off x="6035470" y="5201182"/>
            <a:ext cx="162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Connection to condenser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A562FE9-BF30-8F47-B26C-2AD0C8944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5736" y="4487938"/>
            <a:ext cx="2139012" cy="14105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5A88F9-82F9-6641-8781-8C536CB103C8}"/>
              </a:ext>
            </a:extLst>
          </p:cNvPr>
          <p:cNvSpPr/>
          <p:nvPr/>
        </p:nvSpPr>
        <p:spPr>
          <a:xfrm>
            <a:off x="7985736" y="6027003"/>
            <a:ext cx="213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condenser unit</a:t>
            </a:r>
          </a:p>
        </p:txBody>
      </p:sp>
    </p:spTree>
    <p:extLst>
      <p:ext uri="{BB962C8B-B14F-4D97-AF65-F5344CB8AC3E}">
        <p14:creationId xmlns:p14="http://schemas.microsoft.com/office/powerpoint/2010/main" val="60974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300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Alexander Pollak</cp:lastModifiedBy>
  <cp:revision>13</cp:revision>
  <dcterms:created xsi:type="dcterms:W3CDTF">2021-01-11T19:25:35Z</dcterms:created>
  <dcterms:modified xsi:type="dcterms:W3CDTF">2021-08-11T18:08:09Z</dcterms:modified>
</cp:coreProperties>
</file>